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62" r:id="rId2"/>
    <p:sldId id="263" r:id="rId3"/>
    <p:sldId id="264" r:id="rId4"/>
    <p:sldId id="265" r:id="rId5"/>
    <p:sldId id="266" r:id="rId6"/>
    <p:sldId id="267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45"/>
    <p:restoredTop sz="97654"/>
  </p:normalViewPr>
  <p:slideViewPr>
    <p:cSldViewPr snapToGrid="0" snapToObjects="1">
      <p:cViewPr>
        <p:scale>
          <a:sx n="369" d="100"/>
          <a:sy n="369" d="100"/>
        </p:scale>
        <p:origin x="-12736" y="-10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7E264C-5F6F-D045-9732-0978791B2477}" type="datetimeFigureOut">
              <a:rPr lang="en-US" smtClean="0"/>
              <a:t>6/19/24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34ECFE-636F-0B4D-B64E-23FB3FAF27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123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/>
              <a:t>Evaluating Model Performance to Predict Various Organelles. </a:t>
            </a:r>
            <a:r>
              <a:rPr lang="en-US" sz="1200" dirty="0"/>
              <a:t>Representative paired sets from model training using nucleus (train (N=37) / test (N=5), mitochondria train (N=24) / test (N=5) and cytoplasm train (N=29) / test (N=5) models showing bright-field input, target signal and predicted signal with train/validation rolling mean square error loss graphs. Correlation coefficient of actual vs predicted images paired with correlation coefficient from brightfield for the organelles that were used to train the models.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4ECFE-636F-0B4D-B64E-23FB3FAF275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553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308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496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775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450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766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79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352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737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392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645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112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823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microsoft.com/office/2007/relationships/hdphoto" Target="../media/hdphoto1.wdp"/><Relationship Id="rId9" Type="http://schemas.openxmlformats.org/officeDocument/2006/relationships/image" Target="../media/image6.png"/><Relationship Id="rId1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FB9D486E-89D5-0E9A-4EF6-489C413DBA7F}"/>
              </a:ext>
            </a:extLst>
          </p:cNvPr>
          <p:cNvGrpSpPr/>
          <p:nvPr/>
        </p:nvGrpSpPr>
        <p:grpSpPr>
          <a:xfrm>
            <a:off x="90160" y="-8109"/>
            <a:ext cx="8685539" cy="6835184"/>
            <a:chOff x="90161" y="-8108"/>
            <a:chExt cx="8054196" cy="6338342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A73A2249-F6C3-A593-8AC4-695A4DB0F4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  <a14:imgEffect>
                        <a14:saturation sat="0"/>
                      </a14:imgEffect>
                      <a14:imgEffect>
                        <a14:brightnessContrast bright="40000" contrast="20000"/>
                      </a14:imgEffect>
                    </a14:imgLayer>
                  </a14:imgProps>
                </a:ext>
              </a:extLst>
            </a:blip>
            <a:srcRect l="11547" b="6301"/>
            <a:stretch/>
          </p:blipFill>
          <p:spPr>
            <a:xfrm rot="5400000">
              <a:off x="3938219" y="868164"/>
              <a:ext cx="1687793" cy="1644378"/>
            </a:xfrm>
            <a:prstGeom prst="rect">
              <a:avLst/>
            </a:prstGeom>
          </p:spPr>
        </p:pic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971DC18C-6D6D-0B8C-025D-2C09A6C07C63}"/>
                </a:ext>
              </a:extLst>
            </p:cNvPr>
            <p:cNvGrpSpPr/>
            <p:nvPr/>
          </p:nvGrpSpPr>
          <p:grpSpPr>
            <a:xfrm>
              <a:off x="112218" y="957034"/>
              <a:ext cx="316749" cy="5203414"/>
              <a:chOff x="664443" y="1122040"/>
              <a:chExt cx="209652" cy="3444074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7854285-CCF8-5ACF-6748-589D51B4F885}"/>
                  </a:ext>
                </a:extLst>
              </p:cNvPr>
              <p:cNvSpPr txBox="1"/>
              <p:nvPr/>
            </p:nvSpPr>
            <p:spPr>
              <a:xfrm rot="16200000">
                <a:off x="291449" y="1497277"/>
                <a:ext cx="957883" cy="207409"/>
              </a:xfrm>
              <a:prstGeom prst="rect">
                <a:avLst/>
              </a:prstGeom>
              <a:noFill/>
              <a:ln w="4445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/>
                  <a:t>Bright-field input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52126D2B-57AD-C9D3-78D3-F81DEB5F62CF}"/>
                  </a:ext>
                </a:extLst>
              </p:cNvPr>
              <p:cNvSpPr txBox="1"/>
              <p:nvPr/>
            </p:nvSpPr>
            <p:spPr>
              <a:xfrm rot="16200000">
                <a:off x="218964" y="2715107"/>
                <a:ext cx="1102853" cy="207409"/>
              </a:xfrm>
              <a:prstGeom prst="rect">
                <a:avLst/>
              </a:prstGeom>
              <a:noFill/>
              <a:ln w="4445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/>
                  <a:t>Fluorescence Target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76505950-5B33-D444-302F-79CE375A4FAD}"/>
                  </a:ext>
                </a:extLst>
              </p:cNvPr>
              <p:cNvSpPr txBox="1"/>
              <p:nvPr/>
            </p:nvSpPr>
            <p:spPr>
              <a:xfrm rot="16200000">
                <a:off x="264361" y="3958622"/>
                <a:ext cx="1007574" cy="207409"/>
              </a:xfrm>
              <a:prstGeom prst="rect">
                <a:avLst/>
              </a:prstGeom>
              <a:noFill/>
              <a:ln w="4445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/>
                  <a:t>Prediction Output</a:t>
                </a:r>
              </a:p>
            </p:txBody>
          </p:sp>
        </p:grp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DB40F51-ECDA-1A87-B79F-76C9B2B288EB}"/>
                </a:ext>
              </a:extLst>
            </p:cNvPr>
            <p:cNvSpPr txBox="1"/>
            <p:nvPr/>
          </p:nvSpPr>
          <p:spPr>
            <a:xfrm>
              <a:off x="90161" y="232192"/>
              <a:ext cx="37061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A</a:t>
              </a:r>
            </a:p>
          </p:txBody>
        </p:sp>
        <p:pic>
          <p:nvPicPr>
            <p:cNvPr id="4" name="Picture 3" descr="Chart, histogram&#10;&#10;Description automatically generated">
              <a:extLst>
                <a:ext uri="{FF2B5EF4-FFF2-40B4-BE49-F238E27FC236}">
                  <a16:creationId xmlns:a16="http://schemas.microsoft.com/office/drawing/2014/main" id="{5D814416-536E-186F-B830-65FB76D58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90444" y="50620"/>
              <a:ext cx="2153825" cy="1432918"/>
            </a:xfrm>
            <a:prstGeom prst="rect">
              <a:avLst/>
            </a:prstGeom>
          </p:spPr>
        </p:pic>
        <p:pic>
          <p:nvPicPr>
            <p:cNvPr id="7" name="Picture 6" descr="Chart, histogram&#10;&#10;Description automatically generated">
              <a:extLst>
                <a:ext uri="{FF2B5EF4-FFF2-40B4-BE49-F238E27FC236}">
                  <a16:creationId xmlns:a16="http://schemas.microsoft.com/office/drawing/2014/main" id="{04BCB4FF-9BBE-A891-AB35-595646070B6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90444" y="1490780"/>
              <a:ext cx="2153825" cy="143627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D72DC952-F6D3-7C65-4788-F4EB46DC9D0D}"/>
                </a:ext>
              </a:extLst>
            </p:cNvPr>
            <p:cNvGrpSpPr/>
            <p:nvPr/>
          </p:nvGrpSpPr>
          <p:grpSpPr>
            <a:xfrm>
              <a:off x="642630" y="846454"/>
              <a:ext cx="3101371" cy="5442818"/>
              <a:chOff x="1015516" y="1048850"/>
              <a:chExt cx="2052758" cy="3602531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D29A716E-ABC8-D27E-56EF-C9A3A346210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55" t="8366"/>
              <a:stretch/>
            </p:blipFill>
            <p:spPr>
              <a:xfrm rot="16200000" flipH="1">
                <a:off x="-255389" y="2319756"/>
                <a:ext cx="3597937" cy="1056127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B73A653E-0E78-422F-387C-717F58D695B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50" b="8410"/>
              <a:stretch/>
            </p:blipFill>
            <p:spPr>
              <a:xfrm rot="16200000" flipH="1">
                <a:off x="768693" y="2351801"/>
                <a:ext cx="3602531" cy="996630"/>
              </a:xfrm>
              <a:prstGeom prst="rect">
                <a:avLst/>
              </a:prstGeom>
            </p:spPr>
          </p:pic>
        </p:grp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C2C0B16E-DA17-B400-588B-FE643D93FE9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990444" y="2918722"/>
              <a:ext cx="2153825" cy="143627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6E203A4-42FC-5752-7DE8-B4DB8D1CC6D8}"/>
                </a:ext>
              </a:extLst>
            </p:cNvPr>
            <p:cNvSpPr txBox="1"/>
            <p:nvPr/>
          </p:nvSpPr>
          <p:spPr>
            <a:xfrm>
              <a:off x="5556538" y="-8108"/>
              <a:ext cx="489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B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7DC01E7-5C8A-99CD-96B6-39BB463142F0}"/>
                </a:ext>
              </a:extLst>
            </p:cNvPr>
            <p:cNvSpPr txBox="1"/>
            <p:nvPr/>
          </p:nvSpPr>
          <p:spPr>
            <a:xfrm>
              <a:off x="5583180" y="1432054"/>
              <a:ext cx="34817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C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57F6C96-562A-5179-2686-B45AD2312796}"/>
                </a:ext>
              </a:extLst>
            </p:cNvPr>
            <p:cNvSpPr txBox="1"/>
            <p:nvPr/>
          </p:nvSpPr>
          <p:spPr>
            <a:xfrm>
              <a:off x="5583180" y="2869450"/>
              <a:ext cx="3786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D</a:t>
              </a: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D94D61F0-5878-52E8-A987-97B4496CBB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2439" b="6541"/>
            <a:stretch/>
          </p:blipFill>
          <p:spPr>
            <a:xfrm rot="5400000">
              <a:off x="3991987" y="2744259"/>
              <a:ext cx="1631565" cy="164437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3BF6C48E-C34C-4807-5735-403FA09614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11293" b="6894"/>
            <a:stretch/>
          </p:blipFill>
          <p:spPr>
            <a:xfrm rot="5400000">
              <a:off x="3951650" y="4606922"/>
              <a:ext cx="1686585" cy="1670035"/>
            </a:xfrm>
            <a:prstGeom prst="rect">
              <a:avLst/>
            </a:prstGeom>
          </p:spPr>
        </p:pic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EF5994F0-170C-9C6C-0EB8-09D9B4460148}"/>
                </a:ext>
              </a:extLst>
            </p:cNvPr>
            <p:cNvCxnSpPr>
              <a:cxnSpLocks/>
            </p:cNvCxnSpPr>
            <p:nvPr/>
          </p:nvCxnSpPr>
          <p:spPr>
            <a:xfrm>
              <a:off x="2157849" y="846457"/>
              <a:ext cx="0" cy="5483777"/>
            </a:xfrm>
            <a:prstGeom prst="line">
              <a:avLst/>
            </a:prstGeom>
            <a:ln w="603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44A2D2E-D92C-F645-8CA4-5DFD3C84BF2C}"/>
                </a:ext>
              </a:extLst>
            </p:cNvPr>
            <p:cNvCxnSpPr>
              <a:cxnSpLocks/>
            </p:cNvCxnSpPr>
            <p:nvPr/>
          </p:nvCxnSpPr>
          <p:spPr>
            <a:xfrm>
              <a:off x="3795168" y="802629"/>
              <a:ext cx="25584" cy="5435876"/>
            </a:xfrm>
            <a:prstGeom prst="line">
              <a:avLst/>
            </a:prstGeom>
            <a:ln w="603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4DFD371-20AB-C4DF-EF08-225BCF1F8292}"/>
                </a:ext>
              </a:extLst>
            </p:cNvPr>
            <p:cNvCxnSpPr>
              <a:cxnSpLocks/>
            </p:cNvCxnSpPr>
            <p:nvPr/>
          </p:nvCxnSpPr>
          <p:spPr>
            <a:xfrm>
              <a:off x="3908760" y="802629"/>
              <a:ext cx="25584" cy="5435876"/>
            </a:xfrm>
            <a:prstGeom prst="line">
              <a:avLst/>
            </a:prstGeom>
            <a:ln w="603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7BAD949-5BE5-5C63-C301-AE13785322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4798" y="737497"/>
              <a:ext cx="4907813" cy="44999"/>
            </a:xfrm>
            <a:prstGeom prst="line">
              <a:avLst/>
            </a:prstGeom>
            <a:ln w="1079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A1CED01-9DF7-5A7F-68A8-D65CE556DC93}"/>
                </a:ext>
              </a:extLst>
            </p:cNvPr>
            <p:cNvCxnSpPr>
              <a:cxnSpLocks/>
            </p:cNvCxnSpPr>
            <p:nvPr/>
          </p:nvCxnSpPr>
          <p:spPr>
            <a:xfrm>
              <a:off x="642628" y="2610979"/>
              <a:ext cx="4932028" cy="0"/>
            </a:xfrm>
            <a:prstGeom prst="line">
              <a:avLst/>
            </a:prstGeom>
            <a:ln w="2159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30AED41D-705B-3BF8-D287-8A59EFFC8A3B}"/>
                </a:ext>
              </a:extLst>
            </p:cNvPr>
            <p:cNvGrpSpPr/>
            <p:nvPr/>
          </p:nvGrpSpPr>
          <p:grpSpPr>
            <a:xfrm>
              <a:off x="6045442" y="4596768"/>
              <a:ext cx="2098915" cy="1693090"/>
              <a:chOff x="4709003" y="3731453"/>
              <a:chExt cx="1389245" cy="1120633"/>
            </a:xfrm>
          </p:grpSpPr>
          <p:pic>
            <p:nvPicPr>
              <p:cNvPr id="47" name="Picture 46" descr="Chart, box and whisker chart&#10;&#10;Description automatically generated">
                <a:extLst>
                  <a:ext uri="{FF2B5EF4-FFF2-40B4-BE49-F238E27FC236}">
                    <a16:creationId xmlns:a16="http://schemas.microsoft.com/office/drawing/2014/main" id="{DB81D151-58CD-4C5F-4133-01A3D6AAB72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3785"/>
              <a:stretch/>
            </p:blipFill>
            <p:spPr>
              <a:xfrm>
                <a:off x="4709531" y="4050996"/>
                <a:ext cx="1388717" cy="801090"/>
              </a:xfrm>
              <a:prstGeom prst="rect">
                <a:avLst/>
              </a:prstGeom>
            </p:spPr>
          </p:pic>
          <p:pic>
            <p:nvPicPr>
              <p:cNvPr id="48" name="Picture 47" descr="Chart, box and whisker chart&#10;&#10;Description automatically generated">
                <a:extLst>
                  <a:ext uri="{FF2B5EF4-FFF2-40B4-BE49-F238E27FC236}">
                    <a16:creationId xmlns:a16="http://schemas.microsoft.com/office/drawing/2014/main" id="{1CE7A3A7-6145-DABE-54FE-913A7CE0FFE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3785" t="43839" b="14872"/>
              <a:stretch/>
            </p:blipFill>
            <p:spPr>
              <a:xfrm>
                <a:off x="4709003" y="3731565"/>
                <a:ext cx="1388718" cy="330761"/>
              </a:xfrm>
              <a:prstGeom prst="rect">
                <a:avLst/>
              </a:prstGeom>
            </p:spPr>
          </p:pic>
          <p:pic>
            <p:nvPicPr>
              <p:cNvPr id="49" name="Picture 48" descr="Chart, box and whisker chart&#10;&#10;Description automatically generated">
                <a:extLst>
                  <a:ext uri="{FF2B5EF4-FFF2-40B4-BE49-F238E27FC236}">
                    <a16:creationId xmlns:a16="http://schemas.microsoft.com/office/drawing/2014/main" id="{B479E46C-FB08-79CC-0D36-01857F55681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20135" t="43839" r="38540" b="44135"/>
              <a:stretch/>
            </p:blipFill>
            <p:spPr>
              <a:xfrm>
                <a:off x="5480848" y="3731453"/>
                <a:ext cx="596455" cy="177152"/>
              </a:xfrm>
              <a:prstGeom prst="rect">
                <a:avLst/>
              </a:prstGeom>
            </p:spPr>
          </p:pic>
          <p:pic>
            <p:nvPicPr>
              <p:cNvPr id="50" name="Picture 49" descr="Chart, box and whisker chart&#10;&#10;Description automatically generated">
                <a:extLst>
                  <a:ext uri="{FF2B5EF4-FFF2-40B4-BE49-F238E27FC236}">
                    <a16:creationId xmlns:a16="http://schemas.microsoft.com/office/drawing/2014/main" id="{8F71F506-B508-576F-16F5-FB207E59EB0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3814" t="43839" r="36174" b="33708"/>
              <a:stretch/>
            </p:blipFill>
            <p:spPr>
              <a:xfrm>
                <a:off x="4709531" y="3908605"/>
                <a:ext cx="866186" cy="330761"/>
              </a:xfrm>
              <a:prstGeom prst="rect">
                <a:avLst/>
              </a:prstGeom>
            </p:spPr>
          </p:pic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1E427C3-94C6-7CDC-A67E-9F0C6EAD3915}"/>
                </a:ext>
              </a:extLst>
            </p:cNvPr>
            <p:cNvSpPr txBox="1"/>
            <p:nvPr/>
          </p:nvSpPr>
          <p:spPr>
            <a:xfrm>
              <a:off x="5601721" y="4235669"/>
              <a:ext cx="3353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E</a:t>
              </a:r>
            </a:p>
          </p:txBody>
        </p: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4F238751-00CA-BE89-4B28-1CD9894B9A7E}"/>
                </a:ext>
              </a:extLst>
            </p:cNvPr>
            <p:cNvGrpSpPr/>
            <p:nvPr/>
          </p:nvGrpSpPr>
          <p:grpSpPr>
            <a:xfrm>
              <a:off x="575011" y="285646"/>
              <a:ext cx="4666378" cy="354758"/>
              <a:chOff x="970760" y="677657"/>
              <a:chExt cx="3088616" cy="234810"/>
            </a:xfrm>
          </p:grpSpPr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E0A5C63F-B3CA-1658-E241-717472FC8EB5}"/>
                  </a:ext>
                </a:extLst>
              </p:cNvPr>
              <p:cNvSpPr txBox="1"/>
              <p:nvPr/>
            </p:nvSpPr>
            <p:spPr>
              <a:xfrm>
                <a:off x="970760" y="691730"/>
                <a:ext cx="1056127" cy="2074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/>
                  <a:t>Nucleus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E57D1221-A0D7-C3EE-C839-CABFEE51EC62}"/>
                  </a:ext>
                </a:extLst>
              </p:cNvPr>
              <p:cNvSpPr txBox="1"/>
              <p:nvPr/>
            </p:nvSpPr>
            <p:spPr>
              <a:xfrm>
                <a:off x="2218654" y="677657"/>
                <a:ext cx="794117" cy="207409"/>
              </a:xfrm>
              <a:prstGeom prst="rect">
                <a:avLst/>
              </a:prstGeom>
              <a:noFill/>
              <a:ln w="4445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/>
                  <a:t>Mitochondria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B2406917-7A3A-A4E7-D3E9-00F45556BB7B}"/>
                  </a:ext>
                </a:extLst>
              </p:cNvPr>
              <p:cNvSpPr/>
              <p:nvPr/>
            </p:nvSpPr>
            <p:spPr>
              <a:xfrm rot="5400000">
                <a:off x="1378595" y="316013"/>
                <a:ext cx="234810" cy="958098"/>
              </a:xfrm>
              <a:prstGeom prst="rect">
                <a:avLst/>
              </a:prstGeom>
              <a:noFill/>
              <a:ln w="444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931A6915-5E38-D816-4D87-0011999EADFA}"/>
                  </a:ext>
                </a:extLst>
              </p:cNvPr>
              <p:cNvSpPr txBox="1"/>
              <p:nvPr/>
            </p:nvSpPr>
            <p:spPr>
              <a:xfrm>
                <a:off x="3416971" y="677657"/>
                <a:ext cx="642405" cy="207409"/>
              </a:xfrm>
              <a:prstGeom prst="rect">
                <a:avLst/>
              </a:prstGeom>
              <a:noFill/>
              <a:ln w="4445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/>
                  <a:t>Cytoplasm</a:t>
                </a:r>
              </a:p>
            </p:txBody>
          </p:sp>
        </p:grp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6916971-7274-2FB8-C490-6C65BEBCC796}"/>
                </a:ext>
              </a:extLst>
            </p:cNvPr>
            <p:cNvCxnSpPr>
              <a:cxnSpLocks/>
            </p:cNvCxnSpPr>
            <p:nvPr/>
          </p:nvCxnSpPr>
          <p:spPr>
            <a:xfrm>
              <a:off x="575011" y="4520032"/>
              <a:ext cx="4932028" cy="0"/>
            </a:xfrm>
            <a:prstGeom prst="line">
              <a:avLst/>
            </a:prstGeom>
            <a:ln w="2159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4" name="Picture 73" descr="A black background with white text&#10;&#10;Description automatically generated">
              <a:extLst>
                <a:ext uri="{FF2B5EF4-FFF2-40B4-BE49-F238E27FC236}">
                  <a16:creationId xmlns:a16="http://schemas.microsoft.com/office/drawing/2014/main" id="{84F3ABD9-F79B-EA18-F707-2143D0F32F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14100" t="13813" r="10744" b="12974"/>
            <a:stretch/>
          </p:blipFill>
          <p:spPr>
            <a:xfrm>
              <a:off x="6065614" y="4604993"/>
              <a:ext cx="2021111" cy="499724"/>
            </a:xfrm>
            <a:prstGeom prst="rect">
              <a:avLst/>
            </a:prstGeom>
          </p:spPr>
        </p:pic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32E18207-04A1-B797-0085-48E1E064B422}"/>
                </a:ext>
              </a:extLst>
            </p:cNvPr>
            <p:cNvSpPr txBox="1"/>
            <p:nvPr/>
          </p:nvSpPr>
          <p:spPr>
            <a:xfrm>
              <a:off x="5759483" y="4600225"/>
              <a:ext cx="379350" cy="16125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P, T –</a:t>
              </a:r>
            </a:p>
            <a:p>
              <a:endParaRPr lang="en-US" sz="5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n-US" sz="7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P, S –</a:t>
              </a:r>
              <a:endParaRPr lang="en-US" sz="5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n-US" sz="3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n-US" sz="5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P, T –</a:t>
              </a:r>
            </a:p>
            <a:p>
              <a:r>
                <a:rPr lang="en-US" sz="5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</a:p>
            <a:p>
              <a:endParaRPr lang="en-US" sz="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P, S –</a:t>
              </a:r>
              <a:endParaRPr lang="en-US" sz="5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n-US" sz="5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n-US" sz="4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P, T –</a:t>
              </a:r>
            </a:p>
            <a:p>
              <a:r>
                <a:rPr lang="en-US" sz="5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endPara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n-US" sz="7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P, S –</a:t>
              </a:r>
              <a:endParaRPr lang="en-US" sz="5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n-US" sz="8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8720F51-979B-BF4E-7537-277DAD45857A}"/>
                </a:ext>
              </a:extLst>
            </p:cNvPr>
            <p:cNvCxnSpPr>
              <a:cxnSpLocks/>
            </p:cNvCxnSpPr>
            <p:nvPr/>
          </p:nvCxnSpPr>
          <p:spPr>
            <a:xfrm>
              <a:off x="6058739" y="5104717"/>
              <a:ext cx="2021116" cy="0"/>
            </a:xfrm>
            <a:prstGeom prst="line">
              <a:avLst/>
            </a:prstGeom>
            <a:ln>
              <a:solidFill>
                <a:schemeClr val="bg1">
                  <a:lumMod val="50000"/>
                  <a:alpha val="29397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535456C0-1672-B0E0-5E67-D7EA1439D830}"/>
                </a:ext>
              </a:extLst>
            </p:cNvPr>
            <p:cNvCxnSpPr>
              <a:cxnSpLocks/>
            </p:cNvCxnSpPr>
            <p:nvPr/>
          </p:nvCxnSpPr>
          <p:spPr>
            <a:xfrm>
              <a:off x="6065614" y="5613956"/>
              <a:ext cx="2021116" cy="0"/>
            </a:xfrm>
            <a:prstGeom prst="line">
              <a:avLst/>
            </a:prstGeom>
            <a:ln>
              <a:solidFill>
                <a:schemeClr val="bg1">
                  <a:lumMod val="50000"/>
                  <a:alpha val="29397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BF5887B1-14C6-30DF-10D7-E03AC398E7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t="715" r="9504" b="-14185"/>
            <a:stretch/>
          </p:blipFill>
          <p:spPr>
            <a:xfrm>
              <a:off x="6039623" y="4516255"/>
              <a:ext cx="839102" cy="3560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8019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cell test&#10;&#10;Description automatically generated">
            <a:extLst>
              <a:ext uri="{FF2B5EF4-FFF2-40B4-BE49-F238E27FC236}">
                <a16:creationId xmlns:a16="http://schemas.microsoft.com/office/drawing/2014/main" id="{8FA9D40E-9E1A-BEF0-011C-065A99A372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0208" y="696213"/>
            <a:ext cx="2746798" cy="34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1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rocks with green and red spots&#10;&#10;Description automatically generated">
            <a:extLst>
              <a:ext uri="{FF2B5EF4-FFF2-40B4-BE49-F238E27FC236}">
                <a16:creationId xmlns:a16="http://schemas.microsoft.com/office/drawing/2014/main" id="{914BC2AD-FBF2-F030-2062-C79EFFEF9B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9"/>
          <a:stretch/>
        </p:blipFill>
        <p:spPr>
          <a:xfrm>
            <a:off x="688258" y="1143000"/>
            <a:ext cx="7592142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799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images of different colors&#10;&#10;Description automatically generated">
            <a:extLst>
              <a:ext uri="{FF2B5EF4-FFF2-40B4-BE49-F238E27FC236}">
                <a16:creationId xmlns:a16="http://schemas.microsoft.com/office/drawing/2014/main" id="{F77439CB-9BE9-4E6C-2D5A-D7416CCECD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24"/>
          <a:stretch/>
        </p:blipFill>
        <p:spPr>
          <a:xfrm>
            <a:off x="2202426" y="1885950"/>
            <a:ext cx="4865124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651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37CC154E-DFA4-69E0-B858-6D55F0C8BA85}"/>
              </a:ext>
            </a:extLst>
          </p:cNvPr>
          <p:cNvGrpSpPr/>
          <p:nvPr/>
        </p:nvGrpSpPr>
        <p:grpSpPr>
          <a:xfrm>
            <a:off x="481781" y="1326501"/>
            <a:ext cx="7934631" cy="5339408"/>
            <a:chOff x="1465006" y="2081981"/>
            <a:chExt cx="6535994" cy="4663440"/>
          </a:xfrm>
        </p:grpSpPr>
        <p:pic>
          <p:nvPicPr>
            <p:cNvPr id="19" name="Picture 18" descr="A colorful squares with black text&#10;&#10;Description automatically generated with medium confidence">
              <a:extLst>
                <a:ext uri="{FF2B5EF4-FFF2-40B4-BE49-F238E27FC236}">
                  <a16:creationId xmlns:a16="http://schemas.microsoft.com/office/drawing/2014/main" id="{D4D88E51-6ACB-2713-1B4F-C04C701463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76376"/>
            <a:stretch/>
          </p:blipFill>
          <p:spPr>
            <a:xfrm>
              <a:off x="1465006" y="2081981"/>
              <a:ext cx="599768" cy="4663440"/>
            </a:xfrm>
            <a:prstGeom prst="rect">
              <a:avLst/>
            </a:prstGeom>
          </p:spPr>
        </p:pic>
        <p:pic>
          <p:nvPicPr>
            <p:cNvPr id="21" name="Picture 20" descr="A colorful squares with black text&#10;&#10;Description automatically generated with medium confidence">
              <a:extLst>
                <a:ext uri="{FF2B5EF4-FFF2-40B4-BE49-F238E27FC236}">
                  <a16:creationId xmlns:a16="http://schemas.microsoft.com/office/drawing/2014/main" id="{265117B6-4FE1-3186-2247-1D0D424003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3624" t="20065"/>
            <a:stretch/>
          </p:blipFill>
          <p:spPr>
            <a:xfrm>
              <a:off x="2064774" y="3017713"/>
              <a:ext cx="5936226" cy="3727708"/>
            </a:xfrm>
            <a:prstGeom prst="rect">
              <a:avLst/>
            </a:prstGeom>
          </p:spPr>
        </p:pic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2D261476-F6A7-5A29-EDF1-632294E7971F}"/>
              </a:ext>
            </a:extLst>
          </p:cNvPr>
          <p:cNvSpPr txBox="1"/>
          <p:nvPr/>
        </p:nvSpPr>
        <p:spPr>
          <a:xfrm>
            <a:off x="649086" y="-7951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1112F84-A338-CB50-F588-1BBEC96852C9}"/>
              </a:ext>
            </a:extLst>
          </p:cNvPr>
          <p:cNvSpPr txBox="1"/>
          <p:nvPr/>
        </p:nvSpPr>
        <p:spPr>
          <a:xfrm>
            <a:off x="652482" y="2572955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FA49BF7-07E5-34BF-AD1A-F67CD9D26E0B}"/>
              </a:ext>
            </a:extLst>
          </p:cNvPr>
          <p:cNvSpPr txBox="1"/>
          <p:nvPr/>
        </p:nvSpPr>
        <p:spPr>
          <a:xfrm>
            <a:off x="4495436" y="-7951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pic>
        <p:nvPicPr>
          <p:cNvPr id="43" name="Picture 4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A2CAB64-2A89-8A5C-9252-27E665E929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384" t="50896" r="10020" b="43656"/>
          <a:stretch/>
        </p:blipFill>
        <p:spPr>
          <a:xfrm>
            <a:off x="7177548" y="6065649"/>
            <a:ext cx="1376516" cy="3736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AD3B7DA-28F1-F300-5838-A25F5E91FBE4}"/>
              </a:ext>
            </a:extLst>
          </p:cNvPr>
          <p:cNvSpPr txBox="1"/>
          <p:nvPr/>
        </p:nvSpPr>
        <p:spPr>
          <a:xfrm>
            <a:off x="4021910" y="6564005"/>
            <a:ext cx="14251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Image features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41C4B2-B75F-5B1F-D160-28625DBA85FE}"/>
              </a:ext>
            </a:extLst>
          </p:cNvPr>
          <p:cNvSpPr txBox="1"/>
          <p:nvPr/>
        </p:nvSpPr>
        <p:spPr>
          <a:xfrm rot="5400000">
            <a:off x="7687047" y="4129781"/>
            <a:ext cx="17972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scRNA</a:t>
            </a:r>
            <a:r>
              <a:rPr lang="en-US" sz="1600" dirty="0"/>
              <a:t>-seq features</a:t>
            </a:r>
          </a:p>
        </p:txBody>
      </p:sp>
      <p:pic>
        <p:nvPicPr>
          <p:cNvPr id="6" name="Picture 5" descr="A rainbow colored dots in a black background&#10;&#10;Description automatically generated">
            <a:extLst>
              <a:ext uri="{FF2B5EF4-FFF2-40B4-BE49-F238E27FC236}">
                <a16:creationId xmlns:a16="http://schemas.microsoft.com/office/drawing/2014/main" id="{F5651717-B4AB-9FA0-73BF-336B25D462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244" y="-119268"/>
            <a:ext cx="3714183" cy="2620436"/>
          </a:xfrm>
          <a:prstGeom prst="rect">
            <a:avLst/>
          </a:prstGeom>
        </p:spPr>
      </p:pic>
      <p:pic>
        <p:nvPicPr>
          <p:cNvPr id="9" name="Picture 8" descr="A graph of a cell&#10;&#10;Description automatically generated">
            <a:extLst>
              <a:ext uri="{FF2B5EF4-FFF2-40B4-BE49-F238E27FC236}">
                <a16:creationId xmlns:a16="http://schemas.microsoft.com/office/drawing/2014/main" id="{FABCBB02-0301-E43A-47A6-EFB9ABEC4A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4477" y="-81625"/>
            <a:ext cx="3492987" cy="2465638"/>
          </a:xfrm>
          <a:prstGeom prst="rect">
            <a:avLst/>
          </a:prstGeom>
        </p:spPr>
      </p:pic>
      <p:pic>
        <p:nvPicPr>
          <p:cNvPr id="5" name="Picture 4" descr="A chart of color key and histogram&#10;&#10;Description automatically generated">
            <a:extLst>
              <a:ext uri="{FF2B5EF4-FFF2-40B4-BE49-F238E27FC236}">
                <a16:creationId xmlns:a16="http://schemas.microsoft.com/office/drawing/2014/main" id="{64BEEEBE-4D22-DAFF-7C60-E7084B31840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330" t="48565" b="11195"/>
          <a:stretch/>
        </p:blipFill>
        <p:spPr>
          <a:xfrm>
            <a:off x="7028500" y="5965165"/>
            <a:ext cx="1915064" cy="4701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5B74DD-0AC8-2F2D-24FB-7543282AEE08}"/>
              </a:ext>
            </a:extLst>
          </p:cNvPr>
          <p:cNvSpPr txBox="1"/>
          <p:nvPr/>
        </p:nvSpPr>
        <p:spPr>
          <a:xfrm>
            <a:off x="7191047" y="6363585"/>
            <a:ext cx="142378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Correlation Coefficient</a:t>
            </a:r>
          </a:p>
        </p:txBody>
      </p:sp>
    </p:spTree>
    <p:extLst>
      <p:ext uri="{BB962C8B-B14F-4D97-AF65-F5344CB8AC3E}">
        <p14:creationId xmlns:p14="http://schemas.microsoft.com/office/powerpoint/2010/main" val="3436795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images of cells&#10;&#10;Description automatically generated">
            <a:extLst>
              <a:ext uri="{FF2B5EF4-FFF2-40B4-BE49-F238E27FC236}">
                <a16:creationId xmlns:a16="http://schemas.microsoft.com/office/drawing/2014/main" id="{50D59551-3DB1-1A27-120E-CC0C0FAC3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998" y="0"/>
            <a:ext cx="6106003" cy="6858000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8B7B764E-DE95-D17A-2C84-6AAC2465F4C5}"/>
              </a:ext>
            </a:extLst>
          </p:cNvPr>
          <p:cNvGrpSpPr/>
          <p:nvPr/>
        </p:nvGrpSpPr>
        <p:grpSpPr>
          <a:xfrm>
            <a:off x="3245683" y="622744"/>
            <a:ext cx="4125440" cy="3120726"/>
            <a:chOff x="3588424" y="442210"/>
            <a:chExt cx="4628542" cy="3501302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7FCC400-58B9-EA89-C54D-0580659D5B7C}"/>
                </a:ext>
              </a:extLst>
            </p:cNvPr>
            <p:cNvSpPr/>
            <p:nvPr/>
          </p:nvSpPr>
          <p:spPr>
            <a:xfrm>
              <a:off x="3724587" y="781813"/>
              <a:ext cx="252456" cy="222461"/>
            </a:xfrm>
            <a:prstGeom prst="rect">
              <a:avLst/>
            </a:prstGeom>
            <a:solidFill>
              <a:srgbClr val="00B0F0">
                <a:alpha val="30000"/>
              </a:srgbClr>
            </a:solidFill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293CD41-5369-2A9A-8511-9EF8630D7DA0}"/>
                </a:ext>
              </a:extLst>
            </p:cNvPr>
            <p:cNvSpPr/>
            <p:nvPr/>
          </p:nvSpPr>
          <p:spPr>
            <a:xfrm>
              <a:off x="3767189" y="2464299"/>
              <a:ext cx="296722" cy="251470"/>
            </a:xfrm>
            <a:prstGeom prst="rect">
              <a:avLst/>
            </a:prstGeom>
            <a:solidFill>
              <a:srgbClr val="00B0F0">
                <a:alpha val="30000"/>
              </a:srgbClr>
            </a:solidFill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26" descr="A close-up of a microscope&#10;&#10;Description automatically generated">
              <a:extLst>
                <a:ext uri="{FF2B5EF4-FFF2-40B4-BE49-F238E27FC236}">
                  <a16:creationId xmlns:a16="http://schemas.microsoft.com/office/drawing/2014/main" id="{CA510A7F-C7A6-91D1-8BA2-56856B7721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766" t="10967" r="36916" b="80837"/>
            <a:stretch/>
          </p:blipFill>
          <p:spPr>
            <a:xfrm>
              <a:off x="7675791" y="442211"/>
              <a:ext cx="541175" cy="562063"/>
            </a:xfrm>
            <a:prstGeom prst="rect">
              <a:avLst/>
            </a:prstGeom>
          </p:spPr>
        </p:pic>
        <p:pic>
          <p:nvPicPr>
            <p:cNvPr id="28" name="Picture 27" descr="A close-up of a microscope&#10;&#10;Description automatically generated">
              <a:extLst>
                <a:ext uri="{FF2B5EF4-FFF2-40B4-BE49-F238E27FC236}">
                  <a16:creationId xmlns:a16="http://schemas.microsoft.com/office/drawing/2014/main" id="{AA62BC1C-2BC0-0CC6-BF3C-9B17824217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162" t="68095" r="33412" b="24520"/>
            <a:stretch/>
          </p:blipFill>
          <p:spPr>
            <a:xfrm>
              <a:off x="3588641" y="3437083"/>
              <a:ext cx="672302" cy="506429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7AB3F7E-C127-92BD-64C3-7940272EE5A6}"/>
                </a:ext>
              </a:extLst>
            </p:cNvPr>
            <p:cNvSpPr/>
            <p:nvPr/>
          </p:nvSpPr>
          <p:spPr>
            <a:xfrm>
              <a:off x="3588424" y="3429000"/>
              <a:ext cx="672302" cy="506429"/>
            </a:xfrm>
            <a:prstGeom prst="rect">
              <a:avLst/>
            </a:prstGeom>
            <a:noFill/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BB2C0FE-D834-C08A-E763-EB5F77ECDB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88641" y="2699603"/>
              <a:ext cx="178548" cy="745563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4C9A19C-C315-4085-F942-089EBCAA7B5A}"/>
                </a:ext>
              </a:extLst>
            </p:cNvPr>
            <p:cNvCxnSpPr>
              <a:cxnSpLocks/>
            </p:cNvCxnSpPr>
            <p:nvPr/>
          </p:nvCxnSpPr>
          <p:spPr>
            <a:xfrm>
              <a:off x="4063911" y="2715769"/>
              <a:ext cx="196815" cy="753646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226E95D-3E72-1118-1600-9879364E6DF7}"/>
                </a:ext>
              </a:extLst>
            </p:cNvPr>
            <p:cNvSpPr/>
            <p:nvPr/>
          </p:nvSpPr>
          <p:spPr>
            <a:xfrm>
              <a:off x="7675791" y="442210"/>
              <a:ext cx="541175" cy="562063"/>
            </a:xfrm>
            <a:prstGeom prst="rect">
              <a:avLst/>
            </a:prstGeom>
            <a:noFill/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EEFE19B-9B95-86E4-036B-ED1257C80D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7043" y="442210"/>
              <a:ext cx="3750565" cy="339603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D134EB6-AC22-A8AE-2122-745321B568D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7043" y="996163"/>
              <a:ext cx="3750565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13042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7613</TotalTime>
  <Words>154</Words>
  <Application>Microsoft Macintosh PowerPoint</Application>
  <PresentationFormat>On-screen Show (4:3)</PresentationFormat>
  <Paragraphs>35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Andor, Noemi</cp:lastModifiedBy>
  <cp:revision>194</cp:revision>
  <cp:lastPrinted>2024-06-17T02:06:55Z</cp:lastPrinted>
  <dcterms:created xsi:type="dcterms:W3CDTF">2020-07-29T22:28:52Z</dcterms:created>
  <dcterms:modified xsi:type="dcterms:W3CDTF">2024-06-19T17:39:35Z</dcterms:modified>
</cp:coreProperties>
</file>

<file path=docProps/thumbnail.jpeg>
</file>